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526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0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790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393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2/28/2023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796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36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2/28/2023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11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2/28/2023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607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2/28/2023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06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424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2/28/2023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32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2/28/2023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70" r:id="rId8"/>
    <p:sldLayoutId id="2147483667" r:id="rId9"/>
    <p:sldLayoutId id="2147483668" r:id="rId10"/>
    <p:sldLayoutId id="21474836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Goccia d'acqua colorata">
            <a:extLst>
              <a:ext uri="{FF2B5EF4-FFF2-40B4-BE49-F238E27FC236}">
                <a16:creationId xmlns:a16="http://schemas.microsoft.com/office/drawing/2014/main" id="{435255EA-464A-E91B-4582-06819544EC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4029" r="-1" b="11697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B9632603-447F-4389-863D-9820DB991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54F4BB5-9639-4525-A748-2B2D8FDB1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D9AF55E-83EF-4A42-A236-590299A7B9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1806580B-E423-3C5C-EC9F-4F567E5C67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it-IT" sz="5200" dirty="0">
                <a:solidFill>
                  <a:srgbClr val="FFFFFF"/>
                </a:solidFill>
              </a:rPr>
              <a:t>Salute e Benessere: come porre fine </a:t>
            </a:r>
            <a:br>
              <a:rPr lang="it-IT" sz="5200" dirty="0">
                <a:solidFill>
                  <a:srgbClr val="FFFFFF"/>
                </a:solidFill>
              </a:rPr>
            </a:br>
            <a:r>
              <a:rPr lang="it-IT" sz="5200" dirty="0">
                <a:solidFill>
                  <a:srgbClr val="FFFFFF"/>
                </a:solidFill>
              </a:rPr>
              <a:t>alle epidemie e pandemie.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81033AA-AC01-4AFA-9998-5490559E5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anchor="t">
            <a:normAutofit/>
          </a:bodyPr>
          <a:lstStyle/>
          <a:p>
            <a:r>
              <a:rPr lang="it-IT" sz="2200" dirty="0">
                <a:solidFill>
                  <a:srgbClr val="FFFFFF"/>
                </a:solidFill>
              </a:rPr>
              <a:t>Emanuele Carlini</a:t>
            </a:r>
          </a:p>
        </p:txBody>
      </p:sp>
    </p:spTree>
    <p:extLst>
      <p:ext uri="{BB962C8B-B14F-4D97-AF65-F5344CB8AC3E}">
        <p14:creationId xmlns:p14="http://schemas.microsoft.com/office/powerpoint/2010/main" val="3411611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45001F7-3F8F-4035-8348-1B9798C77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5236971" cy="6858000"/>
            <a:chOff x="20829" y="1"/>
            <a:chExt cx="5236971" cy="6857999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A49B481-5581-4AF6-AFFC-BB62F86A3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A289CF0-18E2-49F0-8C1F-511C4BA480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DADC141-2CF4-4D22-BFEF-05FB358E4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228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43A66C0-8F79-4D55-8A61-9E980D5FE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228" y="685800"/>
            <a:ext cx="10820400" cy="54864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7C42EDA-170A-14E2-9E9B-643994FF6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066800"/>
            <a:ext cx="5410200" cy="1997075"/>
          </a:xfrm>
        </p:spPr>
        <p:txBody>
          <a:bodyPr>
            <a:normAutofit/>
          </a:bodyPr>
          <a:lstStyle/>
          <a:p>
            <a:r>
              <a:rPr lang="it-IT" sz="3600"/>
              <a:t>Obiettivo primario: porre fine all’AIDS, alla Malaria e alla tubercolosi.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F5593EE-CCED-6F93-BBD9-3B8F6F0D0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3200400"/>
            <a:ext cx="5410200" cy="2590800"/>
          </a:xfrm>
        </p:spPr>
        <p:txBody>
          <a:bodyPr>
            <a:normAutofit/>
          </a:bodyPr>
          <a:lstStyle/>
          <a:p>
            <a:r>
              <a:rPr lang="it-IT" sz="1800"/>
              <a:t>È stato creato un Fondo globale per combattere queste epidemie che circolano da secoli, lo scopo è quello di aiutare la maggior parte di persone povere per cercare di calmare la diffusione di queste malattie molto pericolose.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2764599-A38D-6B2A-EB81-3CA06982B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2513407"/>
            <a:ext cx="4209625" cy="183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278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A476813-4CEE-408B-852D-3E51E30B1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8A37709-5929-B03F-0461-0352BF0070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b="14790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B6783E3D-5C9B-8C39-0432-E903B0FBB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anchor="ctr"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Quante vite vengono salvate e da dove provengono i fondi?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630E27F-09C0-FA67-855C-E8728369A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372" y="726538"/>
            <a:ext cx="4977905" cy="5017076"/>
          </a:xfrm>
        </p:spPr>
        <p:txBody>
          <a:bodyPr anchor="ctr">
            <a:normAutofit/>
          </a:bodyPr>
          <a:lstStyle/>
          <a:p>
            <a:r>
              <a:rPr lang="it-IT" sz="1800">
                <a:solidFill>
                  <a:srgbClr val="FFFFFF"/>
                </a:solidFill>
              </a:rPr>
              <a:t>Con questo fondo sono state salvate più di 44 milioni di vite al momento.</a:t>
            </a:r>
          </a:p>
          <a:p>
            <a:r>
              <a:rPr lang="it-IT" sz="1800">
                <a:solidFill>
                  <a:srgbClr val="FFFFFF"/>
                </a:solidFill>
              </a:rPr>
              <a:t>I soldi vengono donati o addirittura investiti da molte persone che vogliono contribuire alla lotta contro la trasmissione di AIDS, malaria e tubercolosi.</a:t>
            </a:r>
          </a:p>
          <a:p>
            <a:endParaRPr lang="it-IT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75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ED5E97A-D21B-4AA4-83CF-DA3A380E3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7724071" cy="6858000"/>
            <a:chOff x="4464881" y="0"/>
            <a:chExt cx="7724071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AF5706D-4464-450F-93F4-853EDF68C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E0FB244-C158-43A9-AD7A-05DC5BBF6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F5FEB2A1-05AD-3CCF-0558-109D1F01F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5638800" cy="2461008"/>
          </a:xfrm>
        </p:spPr>
        <p:txBody>
          <a:bodyPr>
            <a:normAutofit/>
          </a:bodyPr>
          <a:lstStyle/>
          <a:p>
            <a:r>
              <a:rPr lang="it-IT" dirty="0"/>
              <a:t>Da chi viene svolta questa iniziativa?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FE06C9D-6F4C-C204-B061-69EB3DBF3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24200"/>
            <a:ext cx="5638437" cy="3156166"/>
          </a:xfrm>
        </p:spPr>
        <p:txBody>
          <a:bodyPr anchor="ctr">
            <a:normAutofit/>
          </a:bodyPr>
          <a:lstStyle/>
          <a:p>
            <a:r>
              <a:rPr lang="it-IT" sz="1800"/>
              <a:t>Questa iniziativa viene svolta grazie all’aiuto di molti volontari che vanno in paesi poveri per cercare di prevenire e curare i pazienti e la popolazione. </a:t>
            </a:r>
          </a:p>
          <a:p>
            <a:endParaRPr lang="it-IT" sz="1800"/>
          </a:p>
        </p:txBody>
      </p:sp>
      <p:pic>
        <p:nvPicPr>
          <p:cNvPr id="7" name="Immagine 6" descr="Immagine che contiene strada, persona, esterni&#10;&#10;Descrizione generata automaticamente">
            <a:extLst>
              <a:ext uri="{FF2B5EF4-FFF2-40B4-BE49-F238E27FC236}">
                <a16:creationId xmlns:a16="http://schemas.microsoft.com/office/drawing/2014/main" id="{96A03DA2-66E9-8908-0898-B3C8540C6E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559" r="7308" b="2"/>
          <a:stretch/>
        </p:blipFill>
        <p:spPr>
          <a:xfrm>
            <a:off x="6861048" y="1"/>
            <a:ext cx="5330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571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45001F7-3F8F-4035-8348-1B9798C77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"/>
            <a:ext cx="5236971" cy="6858000"/>
            <a:chOff x="20829" y="1"/>
            <a:chExt cx="5236971" cy="685799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A49B481-5581-4AF6-AFFC-BB62F86A3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29" y="692703"/>
              <a:ext cx="5236971" cy="616529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A289CF0-18E2-49F0-8C1F-511C4BA480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2">
              <a:alphaModFix amt="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5400000">
              <a:off x="393956" y="-373126"/>
              <a:ext cx="4197222" cy="4943475"/>
            </a:xfrm>
            <a:prstGeom prst="rect">
              <a:avLst/>
            </a:prstGeom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0DADC141-2CF4-4D22-BFEF-05FB358E4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228" y="685800"/>
            <a:ext cx="108204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3A66C0-8F79-4D55-8A61-9E980D5FE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228" y="685800"/>
            <a:ext cx="10820400" cy="54864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27B517B-7C5C-C252-05B9-A641F2E2C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066800"/>
            <a:ext cx="5410200" cy="1997075"/>
          </a:xfrm>
        </p:spPr>
        <p:txBody>
          <a:bodyPr>
            <a:normAutofit/>
          </a:bodyPr>
          <a:lstStyle/>
          <a:p>
            <a:r>
              <a:rPr lang="it-IT" sz="3600" dirty="0"/>
              <a:t>Agenda 2030: articolo 3 salute e benessere.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88BF803-ED16-FD2D-09B5-6A225B128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3200400"/>
            <a:ext cx="5410200" cy="2590800"/>
          </a:xfrm>
        </p:spPr>
        <p:txBody>
          <a:bodyPr>
            <a:normAutofit/>
          </a:bodyPr>
          <a:lstStyle/>
          <a:p>
            <a:r>
              <a:rPr lang="it-IT" sz="1800" dirty="0"/>
              <a:t>Oltre al fondo Globale, l’agenda 2030 afferma </a:t>
            </a:r>
            <a:r>
              <a:rPr lang="it-IT" sz="1800" dirty="0" err="1"/>
              <a:t>che:«Per</a:t>
            </a:r>
            <a:r>
              <a:rPr lang="it-IT" sz="1800" dirty="0"/>
              <a:t> raggiungere lo sviluppo sostenibile è fondamentale garantire una vita sana e promuovere il benessere di tutti a tutte le età».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8B90596-A7B3-C2CB-ACAA-3946A14DB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1324187"/>
            <a:ext cx="4209625" cy="42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58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476813-4CEE-408B-852D-3E51E30B1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E73FC5F5-B59E-CC77-43A2-836BC3F288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7092" r="1" b="1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03F0F0E4-B5A9-1056-799A-CF7686FE8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anchor="ctr"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Quali sono gli obbiettivi di questo articolo dell’agenda 2030 (più importanti).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AA45D7-1F82-B40F-1E6A-9F6030587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372" y="726538"/>
            <a:ext cx="4977905" cy="5017076"/>
          </a:xfrm>
        </p:spPr>
        <p:txBody>
          <a:bodyPr anchor="ctr">
            <a:normAutofit/>
          </a:bodyPr>
          <a:lstStyle/>
          <a:p>
            <a:r>
              <a:rPr lang="it-IT" sz="1800">
                <a:solidFill>
                  <a:srgbClr val="FFFFFF"/>
                </a:solidFill>
              </a:rPr>
              <a:t>Entro il 2030, ridurre il tasso di mortalità materna globale a meno di 70 per ogni 100.000 bambini nati vivi.</a:t>
            </a:r>
          </a:p>
          <a:p>
            <a:r>
              <a:rPr lang="it-IT" sz="1800" b="0" i="0">
                <a:solidFill>
                  <a:srgbClr val="FFFFFF"/>
                </a:solidFill>
                <a:effectLst/>
              </a:rPr>
              <a:t>Entro il 2030, porre fine alle epidemie di AIDS, tubercolosi, malaria e malattie tropicali trascurate; combattere l’epatite, le malattie di origine idrica e le altre malattie trasmissibili.</a:t>
            </a:r>
          </a:p>
          <a:p>
            <a:r>
              <a:rPr lang="it-IT" sz="1800" b="0" i="0">
                <a:solidFill>
                  <a:srgbClr val="FFFFFF"/>
                </a:solidFill>
                <a:effectLst/>
              </a:rPr>
              <a:t>Rafforzare la prevenzione e il trattamento di abuso di sostanze, tra cui l’abuso di stupefacenti e il consumo nocivo di alcol.</a:t>
            </a:r>
            <a:endParaRPr lang="it-IT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448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7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0" name="Picture 9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4E7CE7A7-0AFD-439B-9765-E708254D9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9CFBC2-8561-4BBF-BDDE-CF7908C98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AAC8F43-3BD7-44FC-843A-972922AF2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DE643C6-923A-4762-9462-D589A0AED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1AB708F-73DA-4CC8-89B1-8EB70ABB3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7985C165-5C7D-7622-C51F-B8AA79287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3848" y="1295400"/>
            <a:ext cx="7010400" cy="26049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 err="1">
                <a:solidFill>
                  <a:srgbClr val="FFFFFF"/>
                </a:solidFill>
              </a:rPr>
              <a:t>Grazie</a:t>
            </a:r>
            <a:r>
              <a:rPr lang="en-US" sz="5200" dirty="0">
                <a:solidFill>
                  <a:srgbClr val="FFFFFF"/>
                </a:solidFill>
              </a:rPr>
              <a:t> per </a:t>
            </a:r>
            <a:r>
              <a:rPr lang="en-US" sz="5200" dirty="0" err="1">
                <a:solidFill>
                  <a:srgbClr val="FFFFFF"/>
                </a:solidFill>
              </a:rPr>
              <a:t>l’attenzione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Emanuele Carlini</a:t>
            </a:r>
          </a:p>
        </p:txBody>
      </p:sp>
    </p:spTree>
    <p:extLst>
      <p:ext uri="{BB962C8B-B14F-4D97-AF65-F5344CB8AC3E}">
        <p14:creationId xmlns:p14="http://schemas.microsoft.com/office/powerpoint/2010/main" val="405409329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LightSeedRightStep">
      <a:dk1>
        <a:srgbClr val="000000"/>
      </a:dk1>
      <a:lt1>
        <a:srgbClr val="FFFFFF"/>
      </a:lt1>
      <a:dk2>
        <a:srgbClr val="242A41"/>
      </a:dk2>
      <a:lt2>
        <a:srgbClr val="E8E2E7"/>
      </a:lt2>
      <a:accent1>
        <a:srgbClr val="44B557"/>
      </a:accent1>
      <a:accent2>
        <a:srgbClr val="47B386"/>
      </a:accent2>
      <a:accent3>
        <a:srgbClr val="50AFB0"/>
      </a:accent3>
      <a:accent4>
        <a:srgbClr val="59A7E0"/>
      </a:accent4>
      <a:accent5>
        <a:srgbClr val="7789E5"/>
      </a:accent5>
      <a:accent6>
        <a:srgbClr val="7B59E0"/>
      </a:accent6>
      <a:hlink>
        <a:srgbClr val="AE69A2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289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AvenirNext LT Pro Medium</vt:lpstr>
      <vt:lpstr>Sabon Next LT</vt:lpstr>
      <vt:lpstr>DappledVTI</vt:lpstr>
      <vt:lpstr>Salute e Benessere: come porre fine  alle epidemie e pandemie.</vt:lpstr>
      <vt:lpstr>Obiettivo primario: porre fine all’AIDS, alla Malaria e alla tubercolosi.</vt:lpstr>
      <vt:lpstr>Quante vite vengono salvate e da dove provengono i fondi?</vt:lpstr>
      <vt:lpstr>Da chi viene svolta questa iniziativa?</vt:lpstr>
      <vt:lpstr>Agenda 2030: articolo 3 salute e benessere.</vt:lpstr>
      <vt:lpstr>Quali sono gli obbiettivi di questo articolo dell’agenda 2030 (più importanti).</vt:lpstr>
      <vt:lpstr>Grazie per l’attenzione Emanuele Carlini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Salute e Benessere: come porre fine  alle epidemie e pandemie.</dc:title>
  <dc:creator>Emanuele Carlini</dc:creator>
  <cp:lastModifiedBy>Emanuele Carlini</cp:lastModifiedBy>
  <cp:revision>1</cp:revision>
  <dcterms:created xsi:type="dcterms:W3CDTF">2023-02-28T16:47:14Z</dcterms:created>
  <dcterms:modified xsi:type="dcterms:W3CDTF">2023-02-28T17:11:40Z</dcterms:modified>
</cp:coreProperties>
</file>

<file path=docProps/thumbnail.jpeg>
</file>